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58" r:id="rId6"/>
    <p:sldId id="264" r:id="rId7"/>
    <p:sldId id="268" r:id="rId8"/>
    <p:sldId id="265" r:id="rId9"/>
    <p:sldId id="267" r:id="rId10"/>
    <p:sldId id="266" r:id="rId11"/>
    <p:sldId id="270" r:id="rId12"/>
    <p:sldId id="269" r:id="rId13"/>
    <p:sldId id="271" r:id="rId14"/>
    <p:sldId id="259" r:id="rId15"/>
    <p:sldId id="261" r:id="rId16"/>
    <p:sldId id="262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6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48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0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6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1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56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4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6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4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A26C6-015A-442C-B43A-7E69C9728F8F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C59F6-4087-411C-834F-D350FCCD5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1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Renaissance  &amp; First Global 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4648200"/>
            <a:ext cx="6019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come from 2010-2014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Exploration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Columbian Exchange </a:t>
            </a:r>
            <a:r>
              <a:rPr lang="en-US" dirty="0" smtClean="0"/>
              <a:t>– food stuff and diseases exchanged between New World and Europe/Africa/Asia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Triangular Trade </a:t>
            </a:r>
            <a:r>
              <a:rPr lang="en-US" dirty="0" smtClean="0"/>
              <a:t>– manufactured goods (guns) from Europe to Africa, African slaves to Caribbean for sugar plantations (</a:t>
            </a:r>
            <a:r>
              <a:rPr lang="en-US" dirty="0" smtClean="0">
                <a:solidFill>
                  <a:srgbClr val="FF0000"/>
                </a:solidFill>
              </a:rPr>
              <a:t>Middle Passage</a:t>
            </a:r>
            <a:r>
              <a:rPr lang="en-US" dirty="0" smtClean="0"/>
              <a:t>) then molasses to Europe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Encomienda</a:t>
            </a:r>
            <a:r>
              <a:rPr lang="en-US" dirty="0" smtClean="0"/>
              <a:t> – plantations using forced Native American labor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African Diaspora </a:t>
            </a:r>
            <a:r>
              <a:rPr lang="en-US" dirty="0" smtClean="0"/>
              <a:t>– African slaves transported to Brazil and Caribbean</a:t>
            </a:r>
          </a:p>
          <a:p>
            <a:r>
              <a:rPr lang="en-US" dirty="0" smtClean="0"/>
              <a:t>Native American population declined due to disease and overwork – native culture lost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Columbia Exchange</a:t>
            </a:r>
            <a:endParaRPr lang="en-US" dirty="0"/>
          </a:p>
        </p:txBody>
      </p:sp>
      <p:pic>
        <p:nvPicPr>
          <p:cNvPr id="4" name="Picture 5" descr="rou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5547"/>
            <a:ext cx="388620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http://3.bp.blogspot.com/-JeXfyCjLXk8/Tw4xjfkr7KI/AAAAAAAAAkw/-vUDpW3ox3U/s1600/ColExchan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4833641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13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Native_American_Population_Chart_1518-1593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533400"/>
            <a:ext cx="6934200" cy="613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6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Spanish will establish themselves as head of the colonial government. (</a:t>
            </a:r>
            <a:r>
              <a:rPr lang="en-US" dirty="0">
                <a:solidFill>
                  <a:srgbClr val="FF0000"/>
                </a:solidFill>
              </a:rPr>
              <a:t>viceroys</a:t>
            </a:r>
            <a:r>
              <a:rPr lang="en-US" dirty="0"/>
              <a:t>)</a:t>
            </a:r>
          </a:p>
          <a:p>
            <a:r>
              <a:rPr lang="en-US" dirty="0"/>
              <a:t>Native Americans although a majority of population had no say in government.</a:t>
            </a:r>
          </a:p>
          <a:p>
            <a:r>
              <a:rPr lang="en-US" dirty="0"/>
              <a:t>Long-lasting class resentment based on race/ethnicity</a:t>
            </a:r>
          </a:p>
          <a:p>
            <a:r>
              <a:rPr lang="en-US" dirty="0"/>
              <a:t>Eventually will lead to revolutions to overthrow Spanish</a:t>
            </a:r>
            <a:endParaRPr lang="en-US" dirty="0"/>
          </a:p>
        </p:txBody>
      </p:sp>
      <p:pic>
        <p:nvPicPr>
          <p:cNvPr id="1026" name="Picture 2" descr="http://uclast203-2010.wikispaces.com/file/view/pyramid.jpg/131065089/pyra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34249"/>
            <a:ext cx="4210050" cy="51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5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78" y="20574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 by </a:t>
            </a:r>
            <a:r>
              <a:rPr lang="en-US" dirty="0" smtClean="0">
                <a:solidFill>
                  <a:srgbClr val="FF0000"/>
                </a:solidFill>
              </a:rPr>
              <a:t>divine right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Machiavelli</a:t>
            </a:r>
            <a:r>
              <a:rPr lang="en-US" dirty="0" smtClean="0"/>
              <a:t> – </a:t>
            </a:r>
            <a:r>
              <a:rPr lang="en-US" i="1" u="sng" dirty="0" smtClean="0"/>
              <a:t>The Prince </a:t>
            </a:r>
            <a:endParaRPr lang="en-US" dirty="0" smtClean="0"/>
          </a:p>
          <a:p>
            <a:pPr lvl="1"/>
            <a:r>
              <a:rPr lang="en-US" dirty="0" smtClean="0"/>
              <a:t> said rulers should rule by fear not love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Louis XIV </a:t>
            </a:r>
            <a:r>
              <a:rPr lang="en-US" dirty="0" smtClean="0"/>
              <a:t>– France, “Sun King” – built Palace of </a:t>
            </a:r>
            <a:r>
              <a:rPr lang="en-US" dirty="0" smtClean="0">
                <a:solidFill>
                  <a:srgbClr val="FF0000"/>
                </a:solidFill>
              </a:rPr>
              <a:t>Versailles</a:t>
            </a:r>
            <a:r>
              <a:rPr lang="en-US" dirty="0" smtClean="0"/>
              <a:t>, “</a:t>
            </a:r>
            <a:r>
              <a:rPr lang="en-US" dirty="0" err="1" smtClean="0"/>
              <a:t>l’etat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moi</a:t>
            </a:r>
            <a:r>
              <a:rPr lang="en-US" dirty="0" smtClean="0"/>
              <a:t>” – revoked Edict of Nantes, never allowed </a:t>
            </a:r>
            <a:r>
              <a:rPr lang="en-US" dirty="0" smtClean="0">
                <a:solidFill>
                  <a:srgbClr val="FF0000"/>
                </a:solidFill>
              </a:rPr>
              <a:t>Estates General</a:t>
            </a:r>
          </a:p>
          <a:p>
            <a:r>
              <a:rPr lang="en-US" dirty="0" smtClean="0"/>
              <a:t>Ferdinand/Isabella of Spain – </a:t>
            </a:r>
            <a:r>
              <a:rPr lang="en-US" i="1" dirty="0" smtClean="0">
                <a:solidFill>
                  <a:srgbClr val="FF0000"/>
                </a:solidFill>
              </a:rPr>
              <a:t>Reconquista</a:t>
            </a:r>
            <a:r>
              <a:rPr lang="en-US" dirty="0" smtClean="0"/>
              <a:t> – kicked out Jews and Moors (Muslims) out of Spain, patronized Columbus’ </a:t>
            </a:r>
            <a:r>
              <a:rPr lang="en-US" dirty="0" smtClean="0"/>
              <a:t>exploration, later Phillip II – responsible for Armada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Peter the Great </a:t>
            </a:r>
            <a:r>
              <a:rPr lang="en-US" dirty="0" smtClean="0"/>
              <a:t>– Russia – forced nobles to shave beards, westernize and modernize, built St. Petersburg to get “</a:t>
            </a:r>
            <a:r>
              <a:rPr lang="en-US" u="sng" dirty="0" smtClean="0"/>
              <a:t>warm water port</a:t>
            </a:r>
            <a:r>
              <a:rPr lang="en-US" dirty="0" smtClean="0"/>
              <a:t>” on Baltic Sea – used serf </a:t>
            </a:r>
            <a:r>
              <a:rPr lang="en-US" dirty="0" smtClean="0"/>
              <a:t>labor, </a:t>
            </a:r>
            <a:r>
              <a:rPr lang="en-US" dirty="0">
                <a:solidFill>
                  <a:srgbClr val="FF0000"/>
                </a:solidFill>
              </a:rPr>
              <a:t>Catherine the Great </a:t>
            </a:r>
            <a:r>
              <a:rPr lang="en-US" dirty="0"/>
              <a:t>“enlightened despot”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3835578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6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Monarchy in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r>
              <a:rPr lang="en-US" dirty="0" smtClean="0"/>
              <a:t> – 1215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Parliament</a:t>
            </a:r>
            <a:r>
              <a:rPr lang="en-US" dirty="0" smtClean="0"/>
              <a:t> – 1295 (House of Lords and House of Commoners), controlled taxation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English Bill of Rights </a:t>
            </a:r>
            <a:r>
              <a:rPr lang="en-US" dirty="0" smtClean="0"/>
              <a:t>– 1688 – created after the </a:t>
            </a:r>
            <a:r>
              <a:rPr lang="en-US" u="sng" dirty="0" smtClean="0"/>
              <a:t>Glorious Revolution </a:t>
            </a:r>
            <a:r>
              <a:rPr lang="en-US" dirty="0" smtClean="0"/>
              <a:t>by William and 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Philosophical movement that says rulers rule not by divine right but by consent of the </a:t>
            </a:r>
            <a:r>
              <a:rPr lang="en-US" dirty="0" smtClean="0"/>
              <a:t>people,</a:t>
            </a:r>
            <a:r>
              <a:rPr lang="en-US" u="sng" dirty="0" smtClean="0"/>
              <a:t> </a:t>
            </a:r>
            <a:r>
              <a:rPr lang="en-US" u="sng" dirty="0"/>
              <a:t>used reason and logic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Locke</a:t>
            </a:r>
            <a:r>
              <a:rPr lang="en-US" dirty="0" smtClean="0"/>
              <a:t> – </a:t>
            </a:r>
            <a:r>
              <a:rPr lang="en-US" i="1" dirty="0" smtClean="0"/>
              <a:t>Two Treaties on Government </a:t>
            </a:r>
            <a:r>
              <a:rPr lang="en-US" dirty="0" smtClean="0"/>
              <a:t>– believed in </a:t>
            </a:r>
            <a:r>
              <a:rPr lang="en-US" dirty="0" smtClean="0">
                <a:solidFill>
                  <a:srgbClr val="FF0000"/>
                </a:solidFill>
              </a:rPr>
              <a:t>natural rights </a:t>
            </a:r>
            <a:r>
              <a:rPr lang="en-US" dirty="0" smtClean="0"/>
              <a:t>and democracy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Montesquieu</a:t>
            </a:r>
            <a:r>
              <a:rPr lang="en-US" dirty="0" smtClean="0"/>
              <a:t> – 3 branches of government</a:t>
            </a:r>
          </a:p>
          <a:p>
            <a:r>
              <a:rPr lang="en-US" dirty="0" smtClean="0"/>
              <a:t>Rousseau and Hobbes – </a:t>
            </a:r>
            <a:r>
              <a:rPr lang="en-US" dirty="0" smtClean="0">
                <a:solidFill>
                  <a:srgbClr val="FF0000"/>
                </a:solidFill>
              </a:rPr>
              <a:t>Social Contract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Adam Smith </a:t>
            </a:r>
            <a:r>
              <a:rPr lang="en-US" dirty="0" smtClean="0"/>
              <a:t>– </a:t>
            </a:r>
            <a:r>
              <a:rPr lang="en-US" i="1" u="sng" dirty="0" smtClean="0"/>
              <a:t>Wealth of Nations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FF0000"/>
                </a:solidFill>
              </a:rPr>
              <a:t>laissez-faire </a:t>
            </a:r>
            <a:r>
              <a:rPr lang="en-US" dirty="0" smtClean="0"/>
              <a:t>economics (government should not intervene in economics)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0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Mayan</a:t>
            </a:r>
            <a:r>
              <a:rPr lang="en-US" dirty="0" smtClean="0"/>
              <a:t>– polytheistic (blood sacrifices), stepped pyramid temples, </a:t>
            </a:r>
            <a:r>
              <a:rPr lang="en-US" dirty="0" err="1" smtClean="0"/>
              <a:t>ballcourts</a:t>
            </a:r>
            <a:r>
              <a:rPr lang="en-US" dirty="0" smtClean="0"/>
              <a:t>, slash and burn farming of Yucatan, hieroglyph carvings, and calendar – shows sophisticated culture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Aztecs</a:t>
            </a:r>
            <a:r>
              <a:rPr lang="en-US" dirty="0" smtClean="0"/>
              <a:t> – middle of Lake </a:t>
            </a:r>
            <a:r>
              <a:rPr lang="en-US" dirty="0" err="1" smtClean="0"/>
              <a:t>Texoca</a:t>
            </a:r>
            <a:r>
              <a:rPr lang="en-US" dirty="0" smtClean="0"/>
              <a:t> – hydroponic gardens (</a:t>
            </a:r>
            <a:r>
              <a:rPr lang="en-US" dirty="0" err="1" smtClean="0">
                <a:solidFill>
                  <a:srgbClr val="FF0000"/>
                </a:solidFill>
              </a:rPr>
              <a:t>chinampas</a:t>
            </a:r>
            <a:r>
              <a:rPr lang="en-US" dirty="0" smtClean="0"/>
              <a:t>) – made tribute states of neighboring enemies, pyramids, calendars, </a:t>
            </a:r>
            <a:r>
              <a:rPr lang="en-US" dirty="0" smtClean="0">
                <a:solidFill>
                  <a:srgbClr val="FF0000"/>
                </a:solidFill>
              </a:rPr>
              <a:t>codex</a:t>
            </a:r>
            <a:r>
              <a:rPr lang="en-US" dirty="0" smtClean="0"/>
              <a:t> (birch-bark accordion books that show human sacrifice – Spanish will destroy).  Peak under </a:t>
            </a:r>
            <a:r>
              <a:rPr lang="en-US" dirty="0" smtClean="0">
                <a:solidFill>
                  <a:srgbClr val="FF0000"/>
                </a:solidFill>
              </a:rPr>
              <a:t>Montezuma</a:t>
            </a:r>
            <a:r>
              <a:rPr lang="en-US" dirty="0" smtClean="0"/>
              <a:t>, destroyed by Cortes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Inca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Andes </a:t>
            </a:r>
            <a:r>
              <a:rPr lang="en-US" dirty="0" err="1" smtClean="0">
                <a:solidFill>
                  <a:srgbClr val="FF0000"/>
                </a:solidFill>
              </a:rPr>
              <a:t>Mts</a:t>
            </a:r>
            <a:r>
              <a:rPr lang="en-US" dirty="0" smtClean="0"/>
              <a:t>, terrace farming, Incan Trail and suspension bridges, </a:t>
            </a:r>
            <a:r>
              <a:rPr lang="en-US" dirty="0" err="1" smtClean="0">
                <a:solidFill>
                  <a:srgbClr val="FF0000"/>
                </a:solidFill>
              </a:rPr>
              <a:t>quipu</a:t>
            </a:r>
            <a:r>
              <a:rPr lang="en-US" dirty="0" smtClean="0"/>
              <a:t> (knotted rope), destroyed by Pissarro.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Gunpowder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Islamic – based on trade with lots of cultural diffusion leading to golden ages of math, science, etc.</a:t>
            </a:r>
          </a:p>
          <a:p>
            <a:r>
              <a:rPr lang="en-US" dirty="0"/>
              <a:t>Ottoman – sultans,, </a:t>
            </a:r>
            <a:r>
              <a:rPr lang="en-US" dirty="0">
                <a:solidFill>
                  <a:srgbClr val="FF0000"/>
                </a:solidFill>
              </a:rPr>
              <a:t>harem</a:t>
            </a:r>
            <a:r>
              <a:rPr lang="en-US" dirty="0"/>
              <a:t>,  Mehmet II took over Constantinople with cannon, </a:t>
            </a:r>
            <a:r>
              <a:rPr lang="en-US" dirty="0">
                <a:solidFill>
                  <a:srgbClr val="FF0000"/>
                </a:solidFill>
              </a:rPr>
              <a:t>Suleiman</a:t>
            </a:r>
            <a:r>
              <a:rPr lang="en-US" dirty="0"/>
              <a:t> – absolute monarch w/golden age – will be cut out of trade by European exploration – will attempt to take over Mediterranean stopped by Phillip II – B. of Lepanto.</a:t>
            </a:r>
          </a:p>
          <a:p>
            <a:r>
              <a:rPr lang="en-US" dirty="0" err="1">
                <a:solidFill>
                  <a:srgbClr val="FF0000"/>
                </a:solidFill>
              </a:rPr>
              <a:t>Safavid</a:t>
            </a:r>
            <a:r>
              <a:rPr lang="en-US" dirty="0"/>
              <a:t> – </a:t>
            </a:r>
            <a:r>
              <a:rPr lang="en-US" dirty="0" err="1">
                <a:solidFill>
                  <a:srgbClr val="FF0000"/>
                </a:solidFill>
              </a:rPr>
              <a:t>shiites</a:t>
            </a:r>
            <a:r>
              <a:rPr lang="en-US" dirty="0"/>
              <a:t> – modern Iran, shah</a:t>
            </a:r>
          </a:p>
          <a:p>
            <a:r>
              <a:rPr lang="en-US" dirty="0">
                <a:solidFill>
                  <a:srgbClr val="FF0000"/>
                </a:solidFill>
              </a:rPr>
              <a:t>Moguls</a:t>
            </a:r>
            <a:r>
              <a:rPr lang="en-US" dirty="0"/>
              <a:t> – </a:t>
            </a:r>
            <a:r>
              <a:rPr lang="en-US" dirty="0" err="1"/>
              <a:t>Taj</a:t>
            </a:r>
            <a:r>
              <a:rPr lang="en-US" dirty="0"/>
              <a:t> </a:t>
            </a:r>
            <a:r>
              <a:rPr lang="en-US" dirty="0" err="1"/>
              <a:t>Mahal</a:t>
            </a:r>
            <a:r>
              <a:rPr lang="en-US" dirty="0"/>
              <a:t>, Akbar – religious tolerance, Aurangzeb – ended sati and religious persecution of Hindus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4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Ming – </a:t>
            </a:r>
            <a:r>
              <a:rPr lang="en-US" dirty="0" err="1"/>
              <a:t>Zheng</a:t>
            </a:r>
            <a:r>
              <a:rPr lang="en-US"/>
              <a:t>-He world explorer – wanted to expand trade but bankrupted dynasty</a:t>
            </a:r>
          </a:p>
          <a:p>
            <a:r>
              <a:rPr lang="en-US" smtClean="0"/>
              <a:t>Qing </a:t>
            </a:r>
            <a:r>
              <a:rPr lang="en-US" dirty="0" smtClean="0"/>
              <a:t>– foreign Manchus, forced Chinese to wear queues. Emperor </a:t>
            </a:r>
            <a:r>
              <a:rPr lang="en-US" dirty="0" err="1" smtClean="0"/>
              <a:t>Kanxi</a:t>
            </a:r>
            <a:r>
              <a:rPr lang="en-US" dirty="0" smtClean="0"/>
              <a:t> – absolutist</a:t>
            </a:r>
          </a:p>
          <a:p>
            <a:r>
              <a:rPr lang="en-US" dirty="0" smtClean="0"/>
              <a:t>Tokugawa Japan – Edict of Seclusion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7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Renaissance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Began in Italy due to coast for </a:t>
            </a:r>
            <a:r>
              <a:rPr lang="en-US" dirty="0" smtClean="0"/>
              <a:t>trade, Byzantine monks fled from Constantinople bringing Greek/Roman ideas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Humanism</a:t>
            </a:r>
            <a:r>
              <a:rPr lang="en-US" dirty="0" smtClean="0"/>
              <a:t> – new way of thinking that emphasized </a:t>
            </a:r>
          </a:p>
          <a:p>
            <a:pPr marL="0" indent="0">
              <a:buNone/>
            </a:pPr>
            <a:r>
              <a:rPr lang="en-US" dirty="0" smtClean="0"/>
              <a:t>      reasoning and logic; new </a:t>
            </a:r>
            <a:r>
              <a:rPr lang="en-US" dirty="0" smtClean="0">
                <a:solidFill>
                  <a:srgbClr val="FF0000"/>
                </a:solidFill>
              </a:rPr>
              <a:t>secular</a:t>
            </a:r>
            <a:r>
              <a:rPr lang="en-US" dirty="0" smtClean="0"/>
              <a:t> interests</a:t>
            </a:r>
          </a:p>
          <a:p>
            <a:pPr lvl="1"/>
            <a:r>
              <a:rPr lang="en-US" dirty="0" smtClean="0"/>
              <a:t>Protestant Reformation</a:t>
            </a:r>
          </a:p>
          <a:p>
            <a:pPr lvl="1"/>
            <a:r>
              <a:rPr lang="en-US" dirty="0" smtClean="0"/>
              <a:t>Scientific Revolution</a:t>
            </a:r>
          </a:p>
          <a:p>
            <a:pPr lvl="1"/>
            <a:r>
              <a:rPr lang="en-US" dirty="0" smtClean="0"/>
              <a:t>Commercial Revolution</a:t>
            </a:r>
          </a:p>
          <a:p>
            <a:pPr lvl="1"/>
            <a:r>
              <a:rPr lang="en-US" dirty="0" smtClean="0"/>
              <a:t>Age of Exploration</a:t>
            </a:r>
          </a:p>
          <a:p>
            <a:pPr lvl="1"/>
            <a:r>
              <a:rPr lang="en-US" dirty="0" smtClean="0"/>
              <a:t>Enlightenment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Art that moves away from purely religious themes – </a:t>
            </a:r>
            <a:r>
              <a:rPr lang="en-US" dirty="0">
                <a:solidFill>
                  <a:srgbClr val="FF0000"/>
                </a:solidFill>
              </a:rPr>
              <a:t>Leonardo da Vinci </a:t>
            </a:r>
            <a:r>
              <a:rPr lang="en-US" dirty="0"/>
              <a:t>(Mona Lisa, inventor and artist), Michelangelo (Sistine Chapel), Botticelli (Birth of Venus) – depicting nudes, human anatomy, portraiture – use oil and </a:t>
            </a:r>
            <a:r>
              <a:rPr lang="en-US" dirty="0">
                <a:solidFill>
                  <a:srgbClr val="FF0000"/>
                </a:solidFill>
              </a:rPr>
              <a:t>linear perspective </a:t>
            </a:r>
            <a:r>
              <a:rPr lang="en-US" dirty="0"/>
              <a:t>(Brunelleschi)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Vernacular</a:t>
            </a:r>
            <a:r>
              <a:rPr lang="en-US" dirty="0" smtClean="0"/>
              <a:t> </a:t>
            </a:r>
            <a:r>
              <a:rPr lang="en-US" dirty="0" smtClean="0"/>
              <a:t>literature replaces solely in Latin (Shakespeare)</a:t>
            </a:r>
            <a:endParaRPr lang="en-US" dirty="0"/>
          </a:p>
        </p:txBody>
      </p:sp>
      <p:pic>
        <p:nvPicPr>
          <p:cNvPr id="4" name="Picture 5" descr="1200-9001the-birth-of-venus-c-1485-p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57400"/>
            <a:ext cx="2628536" cy="210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14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5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Protestant</a:t>
            </a:r>
            <a:br>
              <a:rPr lang="en-US" dirty="0" smtClean="0"/>
            </a:br>
            <a:r>
              <a:rPr lang="en-US" dirty="0" smtClean="0"/>
              <a:t>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1148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Martin Luther </a:t>
            </a:r>
            <a:r>
              <a:rPr lang="en-US" dirty="0" smtClean="0"/>
              <a:t>wrote </a:t>
            </a:r>
            <a:r>
              <a:rPr lang="en-US" u="sng" dirty="0" smtClean="0"/>
              <a:t>95 Thesis </a:t>
            </a:r>
            <a:r>
              <a:rPr lang="en-US" dirty="0" smtClean="0"/>
              <a:t>to protest corruption of Catholic Church – especially </a:t>
            </a:r>
            <a:r>
              <a:rPr lang="en-US" u="sng" dirty="0" smtClean="0"/>
              <a:t>indulgences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Gutenberg’s</a:t>
            </a:r>
            <a:r>
              <a:rPr lang="en-US" dirty="0" smtClean="0"/>
              <a:t> printing press helps spread it.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John Calvin </a:t>
            </a:r>
            <a:r>
              <a:rPr lang="en-US" dirty="0" smtClean="0"/>
              <a:t>– </a:t>
            </a:r>
            <a:r>
              <a:rPr lang="en-US" u="sng" dirty="0" smtClean="0"/>
              <a:t>predestination</a:t>
            </a:r>
          </a:p>
          <a:p>
            <a:r>
              <a:rPr lang="en-US" dirty="0" smtClean="0"/>
              <a:t>Henry VIII – </a:t>
            </a:r>
            <a:r>
              <a:rPr lang="en-US" u="sng" dirty="0" smtClean="0"/>
              <a:t>Act of Supremacy</a:t>
            </a:r>
          </a:p>
          <a:p>
            <a:endParaRPr lang="en-US" dirty="0"/>
          </a:p>
          <a:p>
            <a:r>
              <a:rPr lang="en-US" dirty="0" smtClean="0"/>
              <a:t>Reformation will cause a permanent split (schism) in Christianity</a:t>
            </a:r>
          </a:p>
        </p:txBody>
      </p:sp>
      <p:pic>
        <p:nvPicPr>
          <p:cNvPr id="4" name="Picture 7" descr="luther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008" y="304800"/>
            <a:ext cx="3362204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3505200"/>
            <a:ext cx="39942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Counter-Reformation</a:t>
            </a:r>
            <a:r>
              <a:rPr lang="en-US" sz="2400" dirty="0" smtClean="0"/>
              <a:t> will try to bring people back to Catholic Church:  end indulgences at Council of Trent, </a:t>
            </a:r>
            <a:r>
              <a:rPr lang="en-US" sz="2400" u="sng" dirty="0" smtClean="0"/>
              <a:t>Inquisitions</a:t>
            </a:r>
            <a:r>
              <a:rPr lang="en-US" sz="2400" dirty="0" smtClean="0"/>
              <a:t> for heresy (Isabella/Ferdinand), creates </a:t>
            </a:r>
            <a:r>
              <a:rPr lang="en-US" sz="2400" u="sng" dirty="0" smtClean="0"/>
              <a:t>Jesuits</a:t>
            </a:r>
            <a:r>
              <a:rPr lang="en-US" sz="2400" dirty="0" smtClean="0"/>
              <a:t>, Index of banned books</a:t>
            </a:r>
          </a:p>
        </p:txBody>
      </p:sp>
    </p:spTree>
    <p:extLst>
      <p:ext uri="{BB962C8B-B14F-4D97-AF65-F5344CB8AC3E}">
        <p14:creationId xmlns:p14="http://schemas.microsoft.com/office/powerpoint/2010/main" val="392568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0" cy="1143000"/>
          </a:xfrm>
        </p:spPr>
        <p:txBody>
          <a:bodyPr/>
          <a:lstStyle/>
          <a:p>
            <a:r>
              <a:rPr lang="en-US" dirty="0" smtClean="0"/>
              <a:t>Scientific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4525963"/>
          </a:xfrm>
        </p:spPr>
        <p:txBody>
          <a:bodyPr/>
          <a:lstStyle/>
          <a:p>
            <a:r>
              <a:rPr lang="en-US" dirty="0" smtClean="0"/>
              <a:t>Change from science based on faith and Bible to experimentation</a:t>
            </a:r>
          </a:p>
          <a:p>
            <a:r>
              <a:rPr lang="en-US" dirty="0" smtClean="0"/>
              <a:t>Francis </a:t>
            </a:r>
            <a:r>
              <a:rPr lang="en-US" dirty="0" smtClean="0">
                <a:solidFill>
                  <a:srgbClr val="FF0000"/>
                </a:solidFill>
              </a:rPr>
              <a:t>Bacon</a:t>
            </a:r>
            <a:r>
              <a:rPr lang="en-US" dirty="0" smtClean="0"/>
              <a:t> – </a:t>
            </a:r>
            <a:r>
              <a:rPr lang="en-US" dirty="0" smtClean="0">
                <a:solidFill>
                  <a:srgbClr val="FF0000"/>
                </a:solidFill>
              </a:rPr>
              <a:t>scientific method</a:t>
            </a:r>
          </a:p>
          <a:p>
            <a:r>
              <a:rPr lang="en-US" dirty="0" smtClean="0"/>
              <a:t>Copernicus – </a:t>
            </a:r>
            <a:r>
              <a:rPr lang="en-US" u="sng" dirty="0" smtClean="0"/>
              <a:t>heliocentric</a:t>
            </a:r>
            <a:r>
              <a:rPr lang="en-US" dirty="0" smtClean="0"/>
              <a:t> model of universe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Galileo</a:t>
            </a:r>
            <a:r>
              <a:rPr lang="en-US" dirty="0" smtClean="0"/>
              <a:t> – proved Copernicus right with telescope, will be charged with heresy</a:t>
            </a:r>
          </a:p>
          <a:p>
            <a:r>
              <a:rPr lang="en-US" dirty="0" smtClean="0"/>
              <a:t>Isaac Newton – calculus and laws of motion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hevelius_telesc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52400"/>
            <a:ext cx="1701800" cy="198120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6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Capitalism – Commercial Revolution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Hanseatic League, </a:t>
            </a:r>
            <a:r>
              <a:rPr lang="en-US" dirty="0" smtClean="0">
                <a:solidFill>
                  <a:srgbClr val="FF0000"/>
                </a:solidFill>
              </a:rPr>
              <a:t>guilds</a:t>
            </a:r>
            <a:r>
              <a:rPr lang="en-US" dirty="0" smtClean="0"/>
              <a:t>, and rise of towns replace </a:t>
            </a:r>
            <a:r>
              <a:rPr lang="en-US" dirty="0" err="1" smtClean="0"/>
              <a:t>manorialism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Medici</a:t>
            </a:r>
            <a:r>
              <a:rPr lang="en-US" dirty="0" smtClean="0"/>
              <a:t> – Florentine banking and political family</a:t>
            </a:r>
          </a:p>
          <a:p>
            <a:r>
              <a:rPr lang="en-US" dirty="0" smtClean="0"/>
              <a:t>Commercial Revolution – rise of capitalism (</a:t>
            </a:r>
            <a:r>
              <a:rPr lang="en-US" dirty="0" smtClean="0">
                <a:solidFill>
                  <a:srgbClr val="FF0000"/>
                </a:solidFill>
              </a:rPr>
              <a:t>laissez-faire</a:t>
            </a:r>
            <a:r>
              <a:rPr lang="en-US" dirty="0" smtClean="0"/>
              <a:t>), joint-stock companies, and </a:t>
            </a:r>
            <a:r>
              <a:rPr lang="en-US" dirty="0" smtClean="0">
                <a:solidFill>
                  <a:srgbClr val="FF0000"/>
                </a:solidFill>
              </a:rPr>
              <a:t>bourgeoisie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9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Exploration - Imperialism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86" y="1295400"/>
            <a:ext cx="8744314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Mercantilism</a:t>
            </a:r>
            <a:r>
              <a:rPr lang="en-US" sz="2400" dirty="0" smtClean="0"/>
              <a:t> – colonies established for providing motherland with </a:t>
            </a:r>
            <a:r>
              <a:rPr lang="en-US" sz="2400" dirty="0" smtClean="0">
                <a:solidFill>
                  <a:srgbClr val="FF0000"/>
                </a:solidFill>
              </a:rPr>
              <a:t>colonies</a:t>
            </a:r>
            <a:r>
              <a:rPr lang="en-US" sz="2400" dirty="0" smtClean="0"/>
              <a:t> for raw materials and markets for manufactured goods – desired </a:t>
            </a:r>
            <a:r>
              <a:rPr lang="en-US" sz="2400" u="sng" dirty="0" smtClean="0"/>
              <a:t>favorable balance of trade.</a:t>
            </a:r>
          </a:p>
          <a:p>
            <a:r>
              <a:rPr lang="en-US" sz="2400" dirty="0" smtClean="0"/>
              <a:t>Motives – “God, Glory &amp; Gold”</a:t>
            </a:r>
          </a:p>
          <a:p>
            <a:r>
              <a:rPr lang="en-US" sz="2400" dirty="0" smtClean="0"/>
              <a:t>Inspired because of the conquest of the Byzantine Empire by Ottomans (Mehmet II) and desire for new route to India and Spice Islands</a:t>
            </a:r>
          </a:p>
          <a:p>
            <a:r>
              <a:rPr lang="en-US" sz="2400" dirty="0" smtClean="0"/>
              <a:t>New Technology – </a:t>
            </a:r>
            <a:r>
              <a:rPr lang="en-US" sz="2400" dirty="0" smtClean="0">
                <a:solidFill>
                  <a:srgbClr val="FF0000"/>
                </a:solidFill>
              </a:rPr>
              <a:t>astrolabe</a:t>
            </a:r>
            <a:r>
              <a:rPr lang="en-US" sz="2400" dirty="0" smtClean="0"/>
              <a:t>, compass, caravel, cartography</a:t>
            </a:r>
          </a:p>
        </p:txBody>
      </p:sp>
      <p:pic>
        <p:nvPicPr>
          <p:cNvPr id="4" name="Picture 4" descr="astrola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743200"/>
            <a:ext cx="113376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globalimperialism.wikispaces.com/file/view/merc._pic.JPG/116057177/800x303/merc._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601919"/>
            <a:ext cx="4914900" cy="186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Treaty of </a:t>
            </a:r>
            <a:r>
              <a:rPr lang="en-US" dirty="0" err="1" smtClean="0">
                <a:solidFill>
                  <a:srgbClr val="FF0000"/>
                </a:solidFill>
              </a:rPr>
              <a:t>Tordesilla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will establish a </a:t>
            </a:r>
            <a:r>
              <a:rPr lang="en-US" u="sng" dirty="0" smtClean="0"/>
              <a:t>line of demarcation </a:t>
            </a:r>
            <a:r>
              <a:rPr lang="en-US" dirty="0" smtClean="0"/>
              <a:t>between Spanish &amp; Portuguese claims of New World</a:t>
            </a:r>
          </a:p>
          <a:p>
            <a:endParaRPr lang="en-US" dirty="0"/>
          </a:p>
        </p:txBody>
      </p:sp>
      <p:pic>
        <p:nvPicPr>
          <p:cNvPr id="4" name="Picture 2" descr="trea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2286000"/>
            <a:ext cx="569471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50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Explorers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Columbus (1492) from Spain to Caribbean, hired by Isabel and Ferdinand (had done </a:t>
            </a:r>
            <a:r>
              <a:rPr lang="en-US" i="1" dirty="0">
                <a:solidFill>
                  <a:srgbClr val="FF0000"/>
                </a:solidFill>
              </a:rPr>
              <a:t>Reconquista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Spain – kicked out Muslims, Jews and Protestants)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 </a:t>
            </a:r>
            <a:r>
              <a:rPr lang="en-US" dirty="0" smtClean="0">
                <a:solidFill>
                  <a:srgbClr val="FF0000"/>
                </a:solidFill>
              </a:rPr>
              <a:t>Gama </a:t>
            </a:r>
            <a:r>
              <a:rPr lang="en-US" dirty="0" smtClean="0"/>
              <a:t>– Portuguese – south of Africa to India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Magellan</a:t>
            </a:r>
            <a:r>
              <a:rPr lang="en-US" dirty="0" smtClean="0"/>
              <a:t> – </a:t>
            </a:r>
            <a:r>
              <a:rPr lang="en-US" u="sng" dirty="0" smtClean="0"/>
              <a:t>circumnavigated</a:t>
            </a:r>
            <a:r>
              <a:rPr lang="en-US" dirty="0" smtClean="0"/>
              <a:t> globe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Zheng</a:t>
            </a:r>
            <a:r>
              <a:rPr lang="en-US" dirty="0" smtClean="0">
                <a:solidFill>
                  <a:srgbClr val="FF0000"/>
                </a:solidFill>
              </a:rPr>
              <a:t>-He</a:t>
            </a:r>
            <a:r>
              <a:rPr lang="en-US" dirty="0" smtClean="0"/>
              <a:t> – Ming dynasty from China to Africa</a:t>
            </a:r>
          </a:p>
          <a:p>
            <a:r>
              <a:rPr lang="en-US" u="sng" dirty="0" smtClean="0"/>
              <a:t>Cortes</a:t>
            </a:r>
            <a:r>
              <a:rPr lang="en-US" dirty="0" smtClean="0"/>
              <a:t> (Aztecs) and </a:t>
            </a:r>
            <a:r>
              <a:rPr lang="en-US" u="sng" dirty="0" smtClean="0"/>
              <a:t>Pizarro</a:t>
            </a:r>
            <a:r>
              <a:rPr lang="en-US" dirty="0" smtClean="0"/>
              <a:t> (Inca) - conquistadors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6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precolumbianoceanictravel.weebly.com/uploads/4/0/8/6/4086875/9845461.jpg?6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121"/>
            <a:ext cx="70104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Dagama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3810000"/>
            <a:ext cx="487993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75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997</Words>
  <Application>Microsoft Office PowerPoint</Application>
  <PresentationFormat>On-screen Show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Renaissance  &amp; First Global Age</vt:lpstr>
      <vt:lpstr>Renaissance Europe</vt:lpstr>
      <vt:lpstr>Protestant  Reformation</vt:lpstr>
      <vt:lpstr>Scientific Revolution</vt:lpstr>
      <vt:lpstr>Capitalism – Commercial Revolution</vt:lpstr>
      <vt:lpstr>Age of Exploration - Imperialism</vt:lpstr>
      <vt:lpstr>PowerPoint Presentation</vt:lpstr>
      <vt:lpstr>Major Explorers</vt:lpstr>
      <vt:lpstr>PowerPoint Presentation</vt:lpstr>
      <vt:lpstr>Results of Exploration</vt:lpstr>
      <vt:lpstr>PowerPoint Presentation</vt:lpstr>
      <vt:lpstr>PowerPoint Presentation</vt:lpstr>
      <vt:lpstr>PowerPoint Presentation</vt:lpstr>
      <vt:lpstr>Absolutism</vt:lpstr>
      <vt:lpstr>Limited Monarchy in England</vt:lpstr>
      <vt:lpstr>Enlightenment</vt:lpstr>
      <vt:lpstr>Native Americans</vt:lpstr>
      <vt:lpstr>Gunpowder Empires</vt:lpstr>
      <vt:lpstr>East Asia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Renaissance  &amp; First Global Age</dc:title>
  <dc:creator>Lyons, Anne</dc:creator>
  <cp:lastModifiedBy>Windows User</cp:lastModifiedBy>
  <cp:revision>47</cp:revision>
  <dcterms:created xsi:type="dcterms:W3CDTF">2013-06-05T15:22:28Z</dcterms:created>
  <dcterms:modified xsi:type="dcterms:W3CDTF">2014-06-12T10:49:52Z</dcterms:modified>
</cp:coreProperties>
</file>